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96635"/>
  </p:normalViewPr>
  <p:slideViewPr>
    <p:cSldViewPr snapToGrid="0">
      <p:cViewPr>
        <p:scale>
          <a:sx n="83" d="100"/>
          <a:sy n="83" d="100"/>
        </p:scale>
        <p:origin x="3216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8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46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37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09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5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89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1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6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21950-1E3F-40B9-8D45-B24041E1C447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9FF2F-2983-4265-939A-3DAE5AC5B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573204-4148-4A4A-95B7-0AC9E37A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6" y="372332"/>
            <a:ext cx="3933732" cy="2959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C1192-268F-224A-80B3-25205174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" y="3391160"/>
            <a:ext cx="3957400" cy="2959182"/>
          </a:xfrm>
          <a:prstGeom prst="rect">
            <a:avLst/>
          </a:prstGeom>
        </p:spPr>
      </p:pic>
      <p:pic>
        <p:nvPicPr>
          <p:cNvPr id="19" name="Picture 18" descr="A picture containing pepper, vegetable&#10;&#10;Description automatically generated">
            <a:extLst>
              <a:ext uri="{FF2B5EF4-FFF2-40B4-BE49-F238E27FC236}">
                <a16:creationId xmlns:a16="http://schemas.microsoft.com/office/drawing/2014/main" id="{067D5DE7-2263-644B-92AD-F88E1B4C2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29" y="3429000"/>
            <a:ext cx="3933732" cy="2954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55DAA-4380-4745-A475-DBA132D68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56" y="429261"/>
            <a:ext cx="3938057" cy="2902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333" y="179481"/>
            <a:ext cx="96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Truth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1768" y="6273607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SVB hybrid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07821" y="6273608"/>
            <a:ext cx="316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BASIL projected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4766" y="179481"/>
            <a:ext cx="38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Mean ASL projected (a.u.)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561222" y="1670955"/>
            <a:ext cx="807832" cy="2844809"/>
            <a:chOff x="4851487" y="1957208"/>
            <a:chExt cx="807832" cy="284480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64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320450-C3E2-6D4A-BE48-2410323F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37" y="212266"/>
            <a:ext cx="8541525" cy="64254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014" y="302480"/>
            <a:ext cx="2227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Ground truth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CBF activation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6318" y="3809941"/>
            <a:ext cx="4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4782" y="2722284"/>
            <a:ext cx="50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47388" y="2085869"/>
            <a:ext cx="228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D (not shown)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3411" y="825153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94252" y="4805614"/>
            <a:ext cx="48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7173" y="3918429"/>
            <a:ext cx="42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6603" y="3194151"/>
            <a:ext cx="62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F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1169" y="3321216"/>
            <a:ext cx="807832" cy="2844809"/>
            <a:chOff x="4851487" y="1957208"/>
            <a:chExt cx="807832" cy="2844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9186FE-5B26-7C49-80BC-2BC37F6E57BB}"/>
              </a:ext>
            </a:extLst>
          </p:cNvPr>
          <p:cNvSpPr/>
          <p:nvPr/>
        </p:nvSpPr>
        <p:spPr>
          <a:xfrm>
            <a:off x="-2878648" y="-4021931"/>
            <a:ext cx="15763460" cy="11386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A461A-D28D-AA41-9DC5-336B23E6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65" y="-1604725"/>
            <a:ext cx="2435408" cy="1674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E33BA-6CBA-0547-A3D5-C8B0F45D9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22" y="423131"/>
            <a:ext cx="2435408" cy="1678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7DA14-C8D9-B041-8685-3F07A07D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47" y="-1600340"/>
            <a:ext cx="2435409" cy="1681404"/>
          </a:xfrm>
          <a:prstGeom prst="rect">
            <a:avLst/>
          </a:prstGeom>
        </p:spPr>
      </p:pic>
      <p:pic>
        <p:nvPicPr>
          <p:cNvPr id="18" name="Picture 1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BA0B6C68-2418-D843-913A-EBAE21EFE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28" y="2558292"/>
            <a:ext cx="2435408" cy="1676150"/>
          </a:xfrm>
          <a:prstGeom prst="rect">
            <a:avLst/>
          </a:prstGeom>
        </p:spPr>
      </p:pic>
      <p:pic>
        <p:nvPicPr>
          <p:cNvPr id="30" name="Picture 29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D6FF907F-EA7F-A745-8BF5-C005EEA9C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65" y="2553038"/>
            <a:ext cx="2435408" cy="1681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9D790-EEB2-3F45-89EF-C5CE6CEE1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65" y="423131"/>
            <a:ext cx="2434234" cy="167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D390D-6231-B243-A775-1DE0EA007631}"/>
                  </a:ext>
                </a:extLst>
              </p:cNvPr>
              <p:cNvSpPr txBox="1"/>
              <p:nvPr/>
            </p:nvSpPr>
            <p:spPr>
              <a:xfrm>
                <a:off x="1976857" y="130201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D390D-6231-B243-A775-1DE0EA00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57" y="130201"/>
                <a:ext cx="1511559" cy="369332"/>
              </a:xfrm>
              <a:prstGeom prst="rect">
                <a:avLst/>
              </a:prstGeom>
              <a:blipFill>
                <a:blip r:embed="rId8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4A5F6F-FFB6-844D-A4B1-AD24ADB137E9}"/>
              </a:ext>
            </a:extLst>
          </p:cNvPr>
          <p:cNvSpPr txBox="1"/>
          <p:nvPr/>
        </p:nvSpPr>
        <p:spPr>
          <a:xfrm>
            <a:off x="6963556" y="-1784852"/>
            <a:ext cx="232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Joint Laplacian 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3869C-513A-6E4A-AC70-44F1249309AB}"/>
                  </a:ext>
                </a:extLst>
              </p:cNvPr>
              <p:cNvSpPr txBox="1"/>
              <p:nvPr/>
            </p:nvSpPr>
            <p:spPr>
              <a:xfrm>
                <a:off x="7776946" y="130201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3869C-513A-6E4A-AC70-44F12493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46" y="130201"/>
                <a:ext cx="1511559" cy="369332"/>
              </a:xfrm>
              <a:prstGeom prst="rect">
                <a:avLst/>
              </a:prstGeom>
              <a:blipFill>
                <a:blip r:embed="rId9"/>
                <a:stretch>
                  <a:fillRect t="-6667" r="-75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C91A-266C-A949-9F8D-A37D221F4597}"/>
                  </a:ext>
                </a:extLst>
              </p:cNvPr>
              <p:cNvSpPr txBox="1"/>
              <p:nvPr/>
            </p:nvSpPr>
            <p:spPr>
              <a:xfrm>
                <a:off x="1976857" y="2200004"/>
                <a:ext cx="181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100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C91A-266C-A949-9F8D-A37D221F4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57" y="2200004"/>
                <a:ext cx="1813364" cy="369332"/>
              </a:xfrm>
              <a:prstGeom prst="rect">
                <a:avLst/>
              </a:prstGeom>
              <a:blipFill>
                <a:blip r:embed="rId10"/>
                <a:stretch>
                  <a:fillRect l="-277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87B885-0CE2-5C4D-9C73-F394DAAF5B82}"/>
                  </a:ext>
                </a:extLst>
              </p:cNvPr>
              <p:cNvSpPr txBox="1"/>
              <p:nvPr/>
            </p:nvSpPr>
            <p:spPr>
              <a:xfrm>
                <a:off x="7412579" y="2200004"/>
                <a:ext cx="1875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Split,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 = 1000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87B885-0CE2-5C4D-9C73-F394DAAF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579" y="2200004"/>
                <a:ext cx="1875926" cy="369332"/>
              </a:xfrm>
              <a:prstGeom prst="rect">
                <a:avLst/>
              </a:prstGeom>
              <a:blipFill>
                <a:blip r:embed="rId11"/>
                <a:stretch>
                  <a:fillRect t="-10000" r="-604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1B82B05-F688-D54D-9CF0-AB8AF347E44C}"/>
              </a:ext>
            </a:extLst>
          </p:cNvPr>
          <p:cNvGrpSpPr/>
          <p:nvPr/>
        </p:nvGrpSpPr>
        <p:grpSpPr>
          <a:xfrm rot="5400000">
            <a:off x="4849479" y="3352196"/>
            <a:ext cx="737182" cy="3063925"/>
            <a:chOff x="4851487" y="1847650"/>
            <a:chExt cx="737182" cy="306392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C2F7D3-12B1-4C47-BA54-F4D8434DD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E4DD4-87DD-274B-A4E6-BD28F970562E}"/>
                </a:ext>
              </a:extLst>
            </p:cNvPr>
            <p:cNvSpPr txBox="1"/>
            <p:nvPr/>
          </p:nvSpPr>
          <p:spPr>
            <a:xfrm rot="16200000"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B15A37-E388-274A-8428-ABCCF25C5E6C}"/>
                </a:ext>
              </a:extLst>
            </p:cNvPr>
            <p:cNvSpPr txBox="1"/>
            <p:nvPr/>
          </p:nvSpPr>
          <p:spPr>
            <a:xfrm rot="16200000"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2CEE03-56B0-7840-863A-B56B0E36C93F}"/>
                </a:ext>
              </a:extLst>
            </p:cNvPr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4A94F5A-3CBC-4B4D-A1DC-82C6C96BE51D}"/>
              </a:ext>
            </a:extLst>
          </p:cNvPr>
          <p:cNvSpPr txBox="1"/>
          <p:nvPr/>
        </p:nvSpPr>
        <p:spPr>
          <a:xfrm>
            <a:off x="1976857" y="-1787396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343729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4A023C-570D-474E-BEF9-504165390AA0}"/>
              </a:ext>
            </a:extLst>
          </p:cNvPr>
          <p:cNvSpPr/>
          <p:nvPr/>
        </p:nvSpPr>
        <p:spPr>
          <a:xfrm>
            <a:off x="1353518" y="1689467"/>
            <a:ext cx="2657959" cy="728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Hybrid space parameter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estimates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FEC2E-FFDD-B84E-B2F6-2A7027AD6E66}"/>
              </a:ext>
            </a:extLst>
          </p:cNvPr>
          <p:cNvSpPr/>
          <p:nvPr/>
        </p:nvSpPr>
        <p:spPr>
          <a:xfrm>
            <a:off x="4603452" y="1713450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Model reconstruction (projection to volume)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689D4-2DF6-C94A-8868-E29A793A10E0}"/>
              </a:ext>
            </a:extLst>
          </p:cNvPr>
          <p:cNvSpPr/>
          <p:nvPr/>
        </p:nvSpPr>
        <p:spPr>
          <a:xfrm>
            <a:off x="7853385" y="2854239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Estimate noise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D5FA1-29ED-834D-8DAC-B93EA81C0269}"/>
              </a:ext>
            </a:extLst>
          </p:cNvPr>
          <p:cNvSpPr/>
          <p:nvPr/>
        </p:nvSpPr>
        <p:spPr>
          <a:xfrm>
            <a:off x="1353519" y="2857697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Parameter latent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priors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051E01-81A8-4443-8DB4-CC974136B055}"/>
              </a:ext>
            </a:extLst>
          </p:cNvPr>
          <p:cNvSpPr/>
          <p:nvPr/>
        </p:nvSpPr>
        <p:spPr>
          <a:xfrm>
            <a:off x="7853385" y="4105695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Noise latent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priors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D04C8-1E94-614C-B295-881D3371C493}"/>
              </a:ext>
            </a:extLst>
          </p:cNvPr>
          <p:cNvSpPr/>
          <p:nvPr/>
        </p:nvSpPr>
        <p:spPr>
          <a:xfrm>
            <a:off x="4603452" y="2854239"/>
            <a:ext cx="2657959" cy="728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Reconstruction loss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wrt.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48247-AAAF-E54D-9EC9-CCE1E468556E}"/>
              </a:ext>
            </a:extLst>
          </p:cNvPr>
          <p:cNvSpPr/>
          <p:nvPr/>
        </p:nvSpPr>
        <p:spPr>
          <a:xfrm>
            <a:off x="7853385" y="5353036"/>
            <a:ext cx="2657959" cy="728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Free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energy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F93D8C-9580-0549-BCBA-2F73B12F8038}"/>
              </a:ext>
            </a:extLst>
          </p:cNvPr>
          <p:cNvCxnSpPr/>
          <p:nvPr/>
        </p:nvCxnSpPr>
        <p:spPr>
          <a:xfrm>
            <a:off x="5909254" y="2501511"/>
            <a:ext cx="0" cy="295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052435-4CB3-774D-8FF7-C6A45401795B}"/>
              </a:ext>
            </a:extLst>
          </p:cNvPr>
          <p:cNvCxnSpPr>
            <a:cxnSpLocks/>
          </p:cNvCxnSpPr>
          <p:nvPr/>
        </p:nvCxnSpPr>
        <p:spPr>
          <a:xfrm flipV="1">
            <a:off x="4106523" y="2077660"/>
            <a:ext cx="408851" cy="3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D2ECB-B255-2842-B24B-0EA6A275E8FF}"/>
              </a:ext>
            </a:extLst>
          </p:cNvPr>
          <p:cNvCxnSpPr>
            <a:cxnSpLocks/>
          </p:cNvCxnSpPr>
          <p:nvPr/>
        </p:nvCxnSpPr>
        <p:spPr>
          <a:xfrm>
            <a:off x="5909254" y="3667235"/>
            <a:ext cx="1900262" cy="1610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D94458-65AC-3C47-9920-C2E25A7F41DD}"/>
              </a:ext>
            </a:extLst>
          </p:cNvPr>
          <p:cNvCxnSpPr>
            <a:cxnSpLocks/>
          </p:cNvCxnSpPr>
          <p:nvPr/>
        </p:nvCxnSpPr>
        <p:spPr>
          <a:xfrm>
            <a:off x="2682497" y="3676320"/>
            <a:ext cx="5108966" cy="19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01A7A-8547-014A-BB17-11E9ED28AE0E}"/>
              </a:ext>
            </a:extLst>
          </p:cNvPr>
          <p:cNvCxnSpPr>
            <a:cxnSpLocks/>
          </p:cNvCxnSpPr>
          <p:nvPr/>
        </p:nvCxnSpPr>
        <p:spPr>
          <a:xfrm flipH="1">
            <a:off x="623483" y="5880847"/>
            <a:ext cx="70972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6A89E5-9618-1049-88F1-7D345475EEBF}"/>
              </a:ext>
            </a:extLst>
          </p:cNvPr>
          <p:cNvCxnSpPr>
            <a:cxnSpLocks/>
          </p:cNvCxnSpPr>
          <p:nvPr/>
        </p:nvCxnSpPr>
        <p:spPr>
          <a:xfrm>
            <a:off x="643042" y="2053677"/>
            <a:ext cx="0" cy="38271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7B2782-6682-0A4A-9076-BF7F859FB259}"/>
              </a:ext>
            </a:extLst>
          </p:cNvPr>
          <p:cNvCxnSpPr>
            <a:cxnSpLocks/>
          </p:cNvCxnSpPr>
          <p:nvPr/>
        </p:nvCxnSpPr>
        <p:spPr>
          <a:xfrm>
            <a:off x="639384" y="2070588"/>
            <a:ext cx="55985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BF8AF9-4169-0B47-8461-4ECEF5B04C83}"/>
              </a:ext>
            </a:extLst>
          </p:cNvPr>
          <p:cNvSpPr txBox="1"/>
          <p:nvPr/>
        </p:nvSpPr>
        <p:spPr>
          <a:xfrm>
            <a:off x="1145201" y="5971050"/>
            <a:ext cx="675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Update parameters in direction of 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273A0C-8B8E-DB42-8A95-AAC591D2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45" y="171382"/>
            <a:ext cx="1048174" cy="11577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A08E38-1C41-CD43-8F48-FEF9E9C0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927" y="236794"/>
            <a:ext cx="1048174" cy="1157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28EB24-435C-B14E-923E-C6EEE956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97" y="309938"/>
            <a:ext cx="1048174" cy="11577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6C9F2E-518B-C748-8A4E-0F1A543B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67" y="422187"/>
            <a:ext cx="1048174" cy="1157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0C8DB-2473-2A41-9742-F1B0F156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90" y="124800"/>
            <a:ext cx="905727" cy="10392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536A4D-28FA-5943-8778-C6040B31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22" y="118985"/>
            <a:ext cx="1446992" cy="1039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05918F-85FB-964F-B074-795B9A08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505" y="118984"/>
            <a:ext cx="893972" cy="1039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4141C-EA62-3E4A-A381-012C15F3E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66" y="2559039"/>
            <a:ext cx="1015382" cy="1211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CE1CA-C209-DC47-9ECB-524361D3EE06}"/>
              </a:ext>
            </a:extLst>
          </p:cNvPr>
          <p:cNvSpPr txBox="1"/>
          <p:nvPr/>
        </p:nvSpPr>
        <p:spPr>
          <a:xfrm>
            <a:off x="1686996" y="1239863"/>
            <a:ext cx="73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cortex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AF9B8E-F039-4A41-9452-15B7696A8BD9}"/>
              </a:ext>
            </a:extLst>
          </p:cNvPr>
          <p:cNvSpPr txBox="1"/>
          <p:nvPr/>
        </p:nvSpPr>
        <p:spPr>
          <a:xfrm>
            <a:off x="3042358" y="1239863"/>
            <a:ext cx="96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subcortex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C5A5E-9C34-164D-B95A-FD58691E2944}"/>
              </a:ext>
            </a:extLst>
          </p:cNvPr>
          <p:cNvSpPr txBox="1"/>
          <p:nvPr/>
        </p:nvSpPr>
        <p:spPr>
          <a:xfrm>
            <a:off x="10823197" y="3857659"/>
            <a:ext cx="969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noise variance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53CF70-D769-4F4D-B6A9-910298ADD5F0}"/>
              </a:ext>
            </a:extLst>
          </p:cNvPr>
          <p:cNvSpPr txBox="1"/>
          <p:nvPr/>
        </p:nvSpPr>
        <p:spPr>
          <a:xfrm>
            <a:off x="5247116" y="1231071"/>
            <a:ext cx="132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reconstruction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0136BB-953A-EB47-9318-8769FE1D7DDC}"/>
              </a:ext>
            </a:extLst>
          </p:cNvPr>
          <p:cNvSpPr txBox="1"/>
          <p:nvPr/>
        </p:nvSpPr>
        <p:spPr>
          <a:xfrm>
            <a:off x="8442398" y="1673704"/>
            <a:ext cx="1324273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" pitchFamily="2" charset="0"/>
              </a:rPr>
              <a:t>ASL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2B5D3-8836-7C47-B9CB-BB037F715875}"/>
              </a:ext>
            </a:extLst>
          </p:cNvPr>
          <p:cNvCxnSpPr>
            <a:cxnSpLocks/>
          </p:cNvCxnSpPr>
          <p:nvPr/>
        </p:nvCxnSpPr>
        <p:spPr>
          <a:xfrm flipH="1">
            <a:off x="7283346" y="2053677"/>
            <a:ext cx="1847511" cy="888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3BA679-914B-3147-B85C-6CCA3919750D}"/>
              </a:ext>
            </a:extLst>
          </p:cNvPr>
          <p:cNvCxnSpPr>
            <a:cxnSpLocks/>
          </p:cNvCxnSpPr>
          <p:nvPr/>
        </p:nvCxnSpPr>
        <p:spPr>
          <a:xfrm>
            <a:off x="5887319" y="2501511"/>
            <a:ext cx="1922197" cy="398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A2E2434-10B3-B14C-A95A-B0CF5AD97C70}"/>
              </a:ext>
            </a:extLst>
          </p:cNvPr>
          <p:cNvCxnSpPr>
            <a:cxnSpLocks/>
          </p:cNvCxnSpPr>
          <p:nvPr/>
        </p:nvCxnSpPr>
        <p:spPr>
          <a:xfrm>
            <a:off x="9130857" y="2053677"/>
            <a:ext cx="0" cy="743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B33028-AE30-BB46-B747-EA2EC010B2B4}"/>
              </a:ext>
            </a:extLst>
          </p:cNvPr>
          <p:cNvCxnSpPr>
            <a:cxnSpLocks/>
          </p:cNvCxnSpPr>
          <p:nvPr/>
        </p:nvCxnSpPr>
        <p:spPr>
          <a:xfrm>
            <a:off x="9130857" y="3641642"/>
            <a:ext cx="0" cy="3976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A872EF-7217-FD4B-80DB-99F52A7C2721}"/>
              </a:ext>
            </a:extLst>
          </p:cNvPr>
          <p:cNvCxnSpPr>
            <a:cxnSpLocks/>
          </p:cNvCxnSpPr>
          <p:nvPr/>
        </p:nvCxnSpPr>
        <p:spPr>
          <a:xfrm>
            <a:off x="9130857" y="4903209"/>
            <a:ext cx="0" cy="388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4D7F3F-FD9B-124C-A1B8-65467A835DF2}"/>
              </a:ext>
            </a:extLst>
          </p:cNvPr>
          <p:cNvCxnSpPr/>
          <p:nvPr/>
        </p:nvCxnSpPr>
        <p:spPr>
          <a:xfrm>
            <a:off x="2682497" y="2478032"/>
            <a:ext cx="0" cy="295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ED13BC-A54A-5144-9083-5A7A47CEA477}"/>
              </a:ext>
            </a:extLst>
          </p:cNvPr>
          <p:cNvGrpSpPr/>
          <p:nvPr/>
        </p:nvGrpSpPr>
        <p:grpSpPr>
          <a:xfrm>
            <a:off x="10561222" y="1670955"/>
            <a:ext cx="807832" cy="2844809"/>
            <a:chOff x="4851487" y="1957208"/>
            <a:chExt cx="807832" cy="2844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2DC74E-3A4D-FE4C-808C-B7456CF49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D72A2F-6F17-CB4D-9D15-D0E3BDF379F7}"/>
                </a:ext>
              </a:extLst>
            </p:cNvPr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97677F-D6E6-E14F-AA8C-5ABA81552597}"/>
                </a:ext>
              </a:extLst>
            </p:cNvPr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90E1C2-88AA-CE40-B15F-E4AF52505620}"/>
                </a:ext>
              </a:extLst>
            </p:cNvPr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30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057314" y="3918428"/>
            <a:ext cx="40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4957" y="713642"/>
            <a:ext cx="5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2739" y="4743621"/>
            <a:ext cx="48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7173" y="3918429"/>
            <a:ext cx="42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" pitchFamily="2" charset="0"/>
              </a:rPr>
              <a:t>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11980" y="1675296"/>
            <a:ext cx="807832" cy="2844809"/>
            <a:chOff x="4851487" y="1957208"/>
            <a:chExt cx="807832" cy="2844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-1" r="-97" b="843"/>
            <a:stretch/>
          </p:blipFill>
          <p:spPr>
            <a:xfrm>
              <a:off x="4851487" y="2126485"/>
              <a:ext cx="277466" cy="251201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074344" y="1957208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1649" y="4463463"/>
              <a:ext cx="55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036208" y="3173237"/>
              <a:ext cx="766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Helvetica" pitchFamily="2" charset="0"/>
                </a:rPr>
                <a:t>CBF</a:t>
              </a:r>
            </a:p>
          </p:txBody>
        </p:sp>
      </p:grpSp>
      <p:pic>
        <p:nvPicPr>
          <p:cNvPr id="25" name="Picture 24" descr="A close-up of a person's mouth&#10;&#10;Description automatically generated with low confidence">
            <a:extLst>
              <a:ext uri="{FF2B5EF4-FFF2-40B4-BE49-F238E27FC236}">
                <a16:creationId xmlns:a16="http://schemas.microsoft.com/office/drawing/2014/main" id="{978A6F51-F9D4-D64B-A1DD-90B1FEAC59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71" y="793452"/>
            <a:ext cx="7324192" cy="506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7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9165</TotalTime>
  <Words>118</Words>
  <Application>Microsoft Macintosh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Kirk</dc:creator>
  <cp:lastModifiedBy>Thomas Kirk</cp:lastModifiedBy>
  <cp:revision>38</cp:revision>
  <dcterms:created xsi:type="dcterms:W3CDTF">2021-05-04T12:42:47Z</dcterms:created>
  <dcterms:modified xsi:type="dcterms:W3CDTF">2021-11-08T11:03:07Z</dcterms:modified>
</cp:coreProperties>
</file>